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68" r:id="rId5"/>
    <p:sldId id="269" r:id="rId6"/>
    <p:sldId id="267" r:id="rId7"/>
    <p:sldId id="260" r:id="rId8"/>
    <p:sldId id="264" r:id="rId9"/>
    <p:sldId id="258" r:id="rId10"/>
    <p:sldId id="266" r:id="rId11"/>
    <p:sldId id="263" r:id="rId12"/>
    <p:sldId id="259" r:id="rId13"/>
    <p:sldId id="262" r:id="rId14"/>
    <p:sldId id="265" r:id="rId15"/>
    <p:sldId id="273" r:id="rId16"/>
    <p:sldId id="271" r:id="rId17"/>
    <p:sldId id="275" r:id="rId18"/>
    <p:sldId id="277" r:id="rId19"/>
    <p:sldId id="274" r:id="rId20"/>
    <p:sldId id="278" r:id="rId21"/>
    <p:sldId id="276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1" autoAdjust="0"/>
    <p:restoredTop sz="94660"/>
  </p:normalViewPr>
  <p:slideViewPr>
    <p:cSldViewPr snapToGrid="0">
      <p:cViewPr>
        <p:scale>
          <a:sx n="97" d="100"/>
          <a:sy n="97" d="100"/>
        </p:scale>
        <p:origin x="-102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enovo\Downloads\dashboard-novo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enovo\Downloads\dashboard-novo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Lenovo\Downloads\dashboard-novo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>
                <a:latin typeface="Arial" pitchFamily="34" charset="0"/>
                <a:cs typeface="Arial" pitchFamily="34" charset="0"/>
              </a:defRPr>
            </a:pPr>
            <a:r>
              <a:rPr lang="en-US" sz="16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TOP</a:t>
            </a:r>
            <a:r>
              <a:rPr lang="en-US" sz="16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3 EPISODIOS MAIS LONGOS</a:t>
            </a:r>
            <a:endParaRPr lang="en-US" sz="16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c:rich>
      </c:tx>
      <c:layout>
        <c:manualLayout>
          <c:xMode val="edge"/>
          <c:yMode val="edge"/>
          <c:x val="0.20736861411459251"/>
          <c:y val="1.5778997841141618E-2"/>
        </c:manualLayout>
      </c:layout>
      <c:overlay val="0"/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'Episodios mais longos'!$B$1</c:f>
              <c:strCache>
                <c:ptCount val="1"/>
                <c:pt idx="0">
                  <c:v>MAIOR_DURACAO</c:v>
                </c:pt>
              </c:strCache>
            </c:strRef>
          </c:tx>
          <c:spPr>
            <a:gradFill flip="none" rotWithShape="1">
              <a:gsLst>
                <a:gs pos="0">
                  <a:srgbClr val="6C0000">
                    <a:shade val="30000"/>
                    <a:satMod val="115000"/>
                  </a:srgbClr>
                </a:gs>
                <a:gs pos="50000">
                  <a:srgbClr val="6C0000">
                    <a:shade val="67500"/>
                    <a:satMod val="115000"/>
                  </a:srgbClr>
                </a:gs>
                <a:gs pos="100000">
                  <a:srgbClr val="6C0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effectLst>
              <a:glow rad="101600">
                <a:schemeClr val="tx1">
                  <a:lumMod val="75000"/>
                  <a:lumOff val="25000"/>
                  <a:alpha val="60000"/>
                </a:schemeClr>
              </a:glow>
            </a:effectLst>
          </c:spPr>
          <c:cat>
            <c:strRef>
              <c:f>'Episodios mais longos'!$A$2:$A$4</c:f>
              <c:strCache>
                <c:ptCount val="3"/>
                <c:pt idx="0">
                  <c:v>The Long Night</c:v>
                </c:pt>
                <c:pt idx="1">
                  <c:v>The Dragon and the Wolf</c:v>
                </c:pt>
                <c:pt idx="2">
                  <c:v>The Iron Throne</c:v>
                </c:pt>
              </c:strCache>
            </c:strRef>
          </c:cat>
          <c:val>
            <c:numRef>
              <c:f>'Episodios mais longos'!$B$2:$B$4</c:f>
              <c:numCache>
                <c:formatCode>General</c:formatCode>
                <c:ptCount val="3"/>
                <c:pt idx="0">
                  <c:v>82</c:v>
                </c:pt>
                <c:pt idx="1">
                  <c:v>80</c:v>
                </c:pt>
                <c:pt idx="2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9542528"/>
        <c:axId val="292413824"/>
      </c:areaChart>
      <c:catAx>
        <c:axId val="22954252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pt-BR"/>
          </a:p>
        </c:txPr>
        <c:crossAx val="292413824"/>
        <c:crosses val="autoZero"/>
        <c:auto val="1"/>
        <c:lblAlgn val="ctr"/>
        <c:lblOffset val="100"/>
        <c:noMultiLvlLbl val="0"/>
      </c:catAx>
      <c:valAx>
        <c:axId val="2924138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pt-BR"/>
          </a:p>
        </c:txPr>
        <c:crossAx val="229542528"/>
        <c:crosses val="autoZero"/>
        <c:crossBetween val="midCat"/>
      </c:valAx>
      <c:spPr>
        <a:noFill/>
        <a:ln>
          <a:noFill/>
        </a:ln>
      </c:spPr>
    </c:plotArea>
    <c:plotVisOnly val="1"/>
    <c:dispBlanksAs val="zero"/>
    <c:showDLblsOverMax val="0"/>
  </c:chart>
  <c:spPr>
    <a:noFill/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>
                <a:latin typeface="Arial" pitchFamily="34" charset="0"/>
                <a:cs typeface="Arial" pitchFamily="34" charset="0"/>
              </a:defRPr>
            </a:pPr>
            <a:r>
              <a:rPr lang="en-US" sz="16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TOP</a:t>
            </a:r>
            <a:r>
              <a:rPr lang="en-US" sz="16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3 EPISODIOS MAIS LONGOS</a:t>
            </a:r>
            <a:endParaRPr lang="en-US" sz="16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c:rich>
      </c:tx>
      <c:layout>
        <c:manualLayout>
          <c:xMode val="edge"/>
          <c:yMode val="edge"/>
          <c:x val="0.20736861411459251"/>
          <c:y val="1.5778997841141618E-2"/>
        </c:manualLayout>
      </c:layout>
      <c:overlay val="0"/>
    </c:title>
    <c:autoTitleDeleted val="0"/>
    <c:plotArea>
      <c:layout/>
      <c:areaChart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138742784"/>
        <c:axId val="156592768"/>
      </c:areaChart>
      <c:catAx>
        <c:axId val="1387427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pt-BR"/>
          </a:p>
        </c:txPr>
        <c:crossAx val="156592768"/>
        <c:crosses val="autoZero"/>
        <c:auto val="1"/>
        <c:lblAlgn val="ctr"/>
        <c:lblOffset val="100"/>
        <c:noMultiLvlLbl val="0"/>
      </c:catAx>
      <c:valAx>
        <c:axId val="1565927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pt-BR"/>
          </a:p>
        </c:txPr>
        <c:crossAx val="138742784"/>
        <c:crosses val="autoZero"/>
        <c:crossBetween val="midCat"/>
      </c:valAx>
      <c:spPr>
        <a:noFill/>
        <a:ln>
          <a:noFill/>
        </a:ln>
      </c:spPr>
    </c:plotArea>
    <c:plotVisOnly val="1"/>
    <c:dispBlanksAs val="zero"/>
    <c:showDLblsOverMax val="0"/>
  </c:chart>
  <c:spPr>
    <a:noFill/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 sz="1600">
                <a:latin typeface="Arial" pitchFamily="34" charset="0"/>
                <a:cs typeface="Arial" pitchFamily="34" charset="0"/>
              </a:defRPr>
            </a:pPr>
            <a:r>
              <a:rPr lang="en-US" sz="160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TOP</a:t>
            </a:r>
            <a:r>
              <a:rPr lang="en-US" sz="1600" baseline="0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 3 DIRETORES COM MAIOR NUMERO DE EPISODIOS DIRIGIDOS </a:t>
            </a:r>
            <a:endParaRPr lang="en-US" sz="160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c:rich>
      </c:tx>
      <c:layout>
        <c:manualLayout>
          <c:xMode val="edge"/>
          <c:yMode val="edge"/>
          <c:x val="0.16485133782931394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3.0555555555555561E-2"/>
          <c:y val="0.29193496646252565"/>
          <c:w val="0.93888888888888911"/>
          <c:h val="0.543801764362787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Diretores!$B$1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6C0000"/>
            </a:solidFill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rgbClr val="6C0000">
                      <a:shade val="30000"/>
                      <a:satMod val="115000"/>
                    </a:srgbClr>
                  </a:gs>
                  <a:gs pos="50000">
                    <a:srgbClr val="6C0000">
                      <a:shade val="67500"/>
                      <a:satMod val="115000"/>
                    </a:srgbClr>
                  </a:gs>
                  <a:gs pos="100000">
                    <a:srgbClr val="6C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c:spPr>
          </c:dPt>
          <c:dPt>
            <c:idx val="1"/>
            <c:invertIfNegative val="0"/>
            <c:bubble3D val="0"/>
            <c:spPr>
              <a:gradFill flip="none" rotWithShape="1">
                <a:gsLst>
                  <a:gs pos="0">
                    <a:srgbClr val="6C0000">
                      <a:shade val="30000"/>
                      <a:satMod val="115000"/>
                    </a:srgbClr>
                  </a:gs>
                  <a:gs pos="50000">
                    <a:srgbClr val="6C0000">
                      <a:shade val="67500"/>
                      <a:satMod val="115000"/>
                    </a:srgbClr>
                  </a:gs>
                  <a:gs pos="100000">
                    <a:srgbClr val="6C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c:spPr>
          </c:dPt>
          <c:dPt>
            <c:idx val="2"/>
            <c:invertIfNegative val="0"/>
            <c:bubble3D val="0"/>
            <c:spPr>
              <a:gradFill flip="none" rotWithShape="1">
                <a:gsLst>
                  <a:gs pos="0">
                    <a:srgbClr val="6C0000">
                      <a:shade val="30000"/>
                      <a:satMod val="115000"/>
                    </a:srgbClr>
                  </a:gs>
                  <a:gs pos="50000">
                    <a:srgbClr val="6C0000">
                      <a:shade val="67500"/>
                      <a:satMod val="115000"/>
                    </a:srgbClr>
                  </a:gs>
                  <a:gs pos="100000">
                    <a:srgbClr val="6C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c:spPr>
          </c:dPt>
          <c:dLbls>
            <c:dLbl>
              <c:idx val="0"/>
              <c:spPr>
                <a:noFill/>
              </c:spPr>
              <c:txPr>
                <a:bodyPr/>
                <a:lstStyle/>
                <a:p>
                  <a:pPr>
                    <a:defRPr sz="1600" b="1">
                      <a:solidFill>
                        <a:schemeClr val="bg1"/>
                      </a:solidFill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600" b="1">
                    <a:solidFill>
                      <a:schemeClr val="bg1"/>
                    </a:solidFill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Diretores!$A$2:$A$4</c:f>
              <c:strCache>
                <c:ptCount val="3"/>
                <c:pt idx="0">
                  <c:v>David Nutter</c:v>
                </c:pt>
                <c:pt idx="1">
                  <c:v>Alan Taylor</c:v>
                </c:pt>
                <c:pt idx="2">
                  <c:v>Mark Mylod</c:v>
                </c:pt>
              </c:strCache>
            </c:strRef>
          </c:cat>
          <c:val>
            <c:numRef>
              <c:f>Diretores!$B$2:$B$4</c:f>
              <c:numCache>
                <c:formatCode>General</c:formatCode>
                <c:ptCount val="3"/>
                <c:pt idx="0">
                  <c:v>9</c:v>
                </c:pt>
                <c:pt idx="1">
                  <c:v>7</c:v>
                </c:pt>
                <c:pt idx="2">
                  <c:v>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336077184"/>
        <c:axId val="336079104"/>
      </c:barChart>
      <c:catAx>
        <c:axId val="336077184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600" b="1">
                <a:solidFill>
                  <a:schemeClr val="bg1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defRPr>
            </a:pPr>
            <a:endParaRPr lang="pt-BR"/>
          </a:p>
        </c:txPr>
        <c:crossAx val="336079104"/>
        <c:crosses val="autoZero"/>
        <c:auto val="1"/>
        <c:lblAlgn val="ctr"/>
        <c:lblOffset val="100"/>
        <c:noMultiLvlLbl val="0"/>
      </c:catAx>
      <c:valAx>
        <c:axId val="336079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6077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outerShdw blurRad="50800" dist="50800" dir="5400000" algn="ctr" rotWithShape="0">
        <a:schemeClr val="bg1"/>
      </a:outerShdw>
    </a:effectLst>
  </c:spPr>
  <c:externalData r:id="rId1">
    <c:autoUpdate val="0"/>
  </c:externalData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0.11702</cdr:x>
      <cdr:y>0.08345</cdr:y>
    </cdr:from>
    <cdr:to>
      <cdr:x>0.25622</cdr:x>
      <cdr:y>0.25929</cdr:y>
    </cdr:to>
    <cdr:pic>
      <cdr:nvPicPr>
        <cdr:cNvPr id="8" name="Imagem 7" descr="david-nutter.jpg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756641" y="432603"/>
          <a:ext cx="900000" cy="911551"/>
        </a:xfrm>
        <a:prstGeom xmlns:a="http://schemas.openxmlformats.org/drawingml/2006/main" prst="rect">
          <a:avLst/>
        </a:prstGeom>
        <a:ln xmlns:a="http://schemas.openxmlformats.org/drawingml/2006/main">
          <a:gradFill>
            <a:gsLst>
              <a:gs pos="0">
                <a:srgbClr val="6C0000"/>
              </a:gs>
              <a:gs pos="50000">
                <a:srgbClr val="8E0000"/>
              </a:gs>
              <a:gs pos="100000">
                <a:srgbClr val="5C0000"/>
              </a:gs>
            </a:gsLst>
            <a:lin ang="5400000" scaled="0"/>
          </a:gradFill>
        </a:ln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FE7570F-ED60-42E5-9C7C-8B32C3920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64AED1FC-D106-435C-B00E-1446A76C5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288527B-3160-498C-816C-3CE60551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3BF32AF1-69F7-494B-BB34-FCD5D2C82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450D5208-2EC6-46E0-ADC0-336C28BF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9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DB8A33-42A4-43BB-926F-0A53FA412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10A13ED6-7512-49A4-9EE4-A04D0254F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2D1F796-2802-4525-B78E-41677950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3C0A7E5-DF95-47F6-981D-9865C2CB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79E3C2C-D8A8-4277-9C1C-9C6C81824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94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E467DF57-D79D-4FCB-9A65-07CA233C0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F111CCCD-CF24-41FE-97DC-6AB743789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71D140E-8847-4AD3-88DD-47B8301BF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8C8A9F2-0593-46DF-A51E-8D3C40F0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532D2A5-BD38-4417-9ABB-3F34020C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82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EF42B71-D3F8-4EBC-A148-33DF6DAC7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C5C3FCE2-B158-464D-868F-9ED367198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5881324-48E2-4261-A1B5-7A05B059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D0EEACE-0C96-4FD3-8C2C-DC3257E99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22F97771-ACAB-41CD-A689-E200720D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48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FF51D0E-77FE-45DF-9BEF-4FF9D3DCB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E076E90-8E95-4CB8-BBD3-FA58AEF13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F5C9DA2-8E97-49BA-87CF-8ADB0116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E5446360-A5A3-45A2-B327-0FC1EC1F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9C2B49E8-9E3B-479E-BB63-B7581B64B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395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AE623C1-700E-4190-8D8C-04B36B30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3298040-4F57-4FA9-B992-684FBE73A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642E5E33-C615-4ABE-93DE-856C2682C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47FD198E-6BD9-41EF-B554-D87ED232E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3B5FA5F5-67C6-4A8E-8579-3696F79B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EA28935E-E439-467D-AC21-51C24AD2E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115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CF75522-D3F9-4B63-A938-E3975C295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7BAC2C40-172D-4D6F-8E4C-DA83D3CBB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325B3F44-0EA3-4458-96D2-BE0C01716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CC89DDDC-B123-45D1-AE61-AC88CCEA5E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B21DFAEE-914F-46A5-9B62-BF20B01A3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99476F66-708A-4B23-93D0-868572D25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1F8B9711-DF9C-43D4-A516-E78914470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9C1E345F-7842-47B7-975D-49E1CE6C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39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E3AA12A-9268-472B-A8D4-1C2DA0014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204C1622-BF52-4A79-9206-E4225A83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48A3D570-85AE-412D-A675-F345D97A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DA86CC00-804A-4DDD-BA48-806B14BE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471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BFC5E6FA-1D6B-4C8D-A5E6-09D849C40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F9EC4292-6600-4886-A553-316292DBE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035E09D5-2D7E-422B-B657-E702D344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49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47DE8D3-E413-4ECA-8F5B-9E0DAFD22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BFAE816-81E8-4133-A5F1-4C45E05F6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AC70EC8A-3101-42CE-B6F3-50EF478D6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6BF574ED-B761-4C45-BCFE-84F3F2A67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9FE85143-70B0-43E1-8682-576B8F879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C421925C-D02A-47D3-B635-80B941685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997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DA40EBD-76BE-4A15-8B1B-ACECE12F5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635CEDD6-D80D-4AC7-9C64-553DC5901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2D83CEE9-CF4D-4094-B15A-A093DDEC3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215E8F45-09A7-487F-A469-AF5AC7B9E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FCFCA1C-BA3D-49BB-8170-F636E5DA1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75DC8450-C682-4573-A8CB-052588EE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27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C6D4F310-C42D-4921-99DF-57E78895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AB5C341B-37C5-47E6-B283-B06A7CE9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C3F24471-EC23-452A-AD62-C9CA747866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E6DC8BB-2360-4711-A7CA-1C6B0273A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A7ED22D0-5067-4ABF-A69C-F9EC23F0A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MSIPCMContentMarking" descr="{&quot;HashCode&quot;:-1461535615,&quot;Placement&quot;:&quot;Footer&quot;,&quot;Top&quot;:522.0343,&quot;Left&quot;:0.0,&quot;SlideWidth&quot;:960,&quot;SlideHeight&quot;:540}">
            <a:extLst>
              <a:ext uri="{FF2B5EF4-FFF2-40B4-BE49-F238E27FC236}">
                <a16:creationId xmlns:a16="http://schemas.microsoft.com/office/drawing/2014/main" xmlns="" id="{01FE906B-5C85-423E-AEB5-71FC2638E158}"/>
              </a:ext>
            </a:extLst>
          </p:cNvPr>
          <p:cNvSpPr txBox="1"/>
          <p:nvPr userDrawn="1"/>
        </p:nvSpPr>
        <p:spPr>
          <a:xfrm>
            <a:off x="0" y="6629836"/>
            <a:ext cx="2087159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t-BR" sz="800">
                <a:solidFill>
                  <a:srgbClr val="000000"/>
                </a:solidFill>
                <a:latin typeface="Calibri" panose="020F0502020204030204" pitchFamily="34" charset="0"/>
              </a:rPr>
              <a:t>Classificação da informação: Neon@Público</a:t>
            </a:r>
          </a:p>
        </p:txBody>
      </p:sp>
    </p:spTree>
    <p:extLst>
      <p:ext uri="{BB962C8B-B14F-4D97-AF65-F5344CB8AC3E}">
        <p14:creationId xmlns:p14="http://schemas.microsoft.com/office/powerpoint/2010/main" val="251042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chart" Target="../charts/chart3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8BD6195F-1279-48F7-A08A-5C1D0B8CADF3}"/>
              </a:ext>
            </a:extLst>
          </p:cNvPr>
          <p:cNvGrpSpPr/>
          <p:nvPr/>
        </p:nvGrpSpPr>
        <p:grpSpPr>
          <a:xfrm>
            <a:off x="986724" y="748391"/>
            <a:ext cx="10138475" cy="1969945"/>
            <a:chOff x="4070119" y="5096766"/>
            <a:chExt cx="7493232" cy="1455964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xmlns="" id="{D4AF0EE8-8CD9-4EE8-B1A4-553A57CB7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61" b="25283"/>
            <a:stretch/>
          </p:blipFill>
          <p:spPr>
            <a:xfrm>
              <a:off x="4070119" y="5096766"/>
              <a:ext cx="7493232" cy="977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CaixaDeTexto 140">
              <a:extLst>
                <a:ext uri="{FF2B5EF4-FFF2-40B4-BE49-F238E27FC236}">
                  <a16:creationId xmlns:a16="http://schemas.microsoft.com/office/drawing/2014/main" xmlns="" id="{963DF73A-FD09-45B7-A30B-5CD1F78BC046}"/>
                </a:ext>
              </a:extLst>
            </p:cNvPr>
            <p:cNvSpPr txBox="1"/>
            <p:nvPr/>
          </p:nvSpPr>
          <p:spPr>
            <a:xfrm>
              <a:off x="4863987" y="5981230"/>
              <a:ext cx="5905495" cy="571500"/>
            </a:xfrm>
            <a:prstGeom prst="rect">
              <a:avLst/>
            </a:prstGeom>
            <a:noFill/>
            <a:ln w="15875" cmpd="sng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8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Uma</a:t>
              </a:r>
              <a:r>
                <a:rPr lang="pt-BR" sz="2800" baseline="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Dashboard de Gelo e </a:t>
              </a:r>
              <a:r>
                <a:rPr lang="pt-BR" sz="3200" baseline="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Fogo</a:t>
              </a:r>
              <a:endParaRPr lang="pt-BR" sz="3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xmlns="" id="{AD4E7971-E9CB-4AE9-A863-2096631FAC38}"/>
              </a:ext>
            </a:extLst>
          </p:cNvPr>
          <p:cNvGrpSpPr/>
          <p:nvPr/>
        </p:nvGrpSpPr>
        <p:grpSpPr>
          <a:xfrm>
            <a:off x="1979840" y="3731923"/>
            <a:ext cx="8232320" cy="2476496"/>
            <a:chOff x="0" y="0"/>
            <a:chExt cx="8232320" cy="247649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xmlns="" id="{17A3734E-0BA7-46AC-BD3A-EC8B4DAA00AD}"/>
                </a:ext>
              </a:extLst>
            </p:cNvPr>
            <p:cNvGrpSpPr/>
            <p:nvPr/>
          </p:nvGrpSpPr>
          <p:grpSpPr>
            <a:xfrm>
              <a:off x="243372" y="625926"/>
              <a:ext cx="1539163" cy="1850570"/>
              <a:chOff x="243372" y="625926"/>
              <a:chExt cx="1539163" cy="1850570"/>
            </a:xfrm>
          </p:grpSpPr>
          <p:pic>
            <p:nvPicPr>
              <p:cNvPr id="24" name="Imagem 23">
                <a:extLst>
                  <a:ext uri="{FF2B5EF4-FFF2-40B4-BE49-F238E27FC236}">
                    <a16:creationId xmlns:a16="http://schemas.microsoft.com/office/drawing/2014/main" xmlns="" id="{BC8147A0-4782-4AFE-88A6-137231C91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3372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5" name="CaixaDeTexto 141">
                <a:extLst>
                  <a:ext uri="{FF2B5EF4-FFF2-40B4-BE49-F238E27FC236}">
                    <a16:creationId xmlns:a16="http://schemas.microsoft.com/office/drawing/2014/main" xmlns="" id="{D8F29663-9329-4B5A-B894-AE2B380C95A2}"/>
                  </a:ext>
                </a:extLst>
              </p:cNvPr>
              <p:cNvSpPr txBox="1"/>
              <p:nvPr/>
            </p:nvSpPr>
            <p:spPr>
              <a:xfrm>
                <a:off x="272142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Honer</a:t>
                </a:r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xmlns="" id="{D0282B87-62B3-416F-85AE-DF65FF9BD611}"/>
                </a:ext>
              </a:extLst>
            </p:cNvPr>
            <p:cNvGrpSpPr/>
            <p:nvPr/>
          </p:nvGrpSpPr>
          <p:grpSpPr>
            <a:xfrm>
              <a:off x="2257230" y="625926"/>
              <a:ext cx="1539163" cy="1850570"/>
              <a:chOff x="2257230" y="625926"/>
              <a:chExt cx="1539163" cy="1850570"/>
            </a:xfrm>
          </p:grpSpPr>
          <p:pic>
            <p:nvPicPr>
              <p:cNvPr id="22" name="Imagem 21">
                <a:extLst>
                  <a:ext uri="{FF2B5EF4-FFF2-40B4-BE49-F238E27FC236}">
                    <a16:creationId xmlns:a16="http://schemas.microsoft.com/office/drawing/2014/main" xmlns="" id="{1F7CB74D-BB8B-447E-955F-E820A70F3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57230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3" name="CaixaDeTexto 145">
                <a:extLst>
                  <a:ext uri="{FF2B5EF4-FFF2-40B4-BE49-F238E27FC236}">
                    <a16:creationId xmlns:a16="http://schemas.microsoft.com/office/drawing/2014/main" xmlns="" id="{E27226B2-A6C1-46A0-A40D-CD8438321584}"/>
                  </a:ext>
                </a:extLst>
              </p:cNvPr>
              <p:cNvSpPr txBox="1"/>
              <p:nvPr/>
            </p:nvSpPr>
            <p:spPr>
              <a:xfrm>
                <a:off x="2286000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Isa</a:t>
                </a:r>
              </a:p>
            </p:txBody>
          </p:sp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xmlns="" id="{189CB0A4-1D1C-4809-86F8-92FD90784A21}"/>
                </a:ext>
              </a:extLst>
            </p:cNvPr>
            <p:cNvGrpSpPr/>
            <p:nvPr/>
          </p:nvGrpSpPr>
          <p:grpSpPr>
            <a:xfrm>
              <a:off x="4230265" y="625926"/>
              <a:ext cx="1539163" cy="1850570"/>
              <a:chOff x="4230265" y="625926"/>
              <a:chExt cx="1539163" cy="1850570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xmlns="" id="{E318F58A-5F0A-45DE-8417-2CC1F6738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265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1" name="CaixaDeTexto 152">
                <a:extLst>
                  <a:ext uri="{FF2B5EF4-FFF2-40B4-BE49-F238E27FC236}">
                    <a16:creationId xmlns:a16="http://schemas.microsoft.com/office/drawing/2014/main" xmlns="" id="{A1952DF1-E1B7-4759-B431-A4432D9DA28C}"/>
                  </a:ext>
                </a:extLst>
              </p:cNvPr>
              <p:cNvSpPr txBox="1"/>
              <p:nvPr/>
            </p:nvSpPr>
            <p:spPr>
              <a:xfrm>
                <a:off x="4259035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Anna</a:t>
                </a:r>
              </a:p>
            </p:txBody>
          </p:sp>
        </p:grp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xmlns="" id="{F28ED350-2945-415C-B0CF-9E7F8E34528C}"/>
                </a:ext>
              </a:extLst>
            </p:cNvPr>
            <p:cNvGrpSpPr/>
            <p:nvPr/>
          </p:nvGrpSpPr>
          <p:grpSpPr>
            <a:xfrm>
              <a:off x="6121658" y="625926"/>
              <a:ext cx="1539163" cy="1850570"/>
              <a:chOff x="6121658" y="625926"/>
              <a:chExt cx="1539163" cy="1850570"/>
            </a:xfrm>
          </p:grpSpPr>
          <p:pic>
            <p:nvPicPr>
              <p:cNvPr id="18" name="Imagem 17">
                <a:extLst>
                  <a:ext uri="{FF2B5EF4-FFF2-40B4-BE49-F238E27FC236}">
                    <a16:creationId xmlns:a16="http://schemas.microsoft.com/office/drawing/2014/main" xmlns="" id="{E2F43B46-9E80-4722-947E-2F6BD27C5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21658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9" name="CaixaDeTexto 159">
                <a:extLst>
                  <a:ext uri="{FF2B5EF4-FFF2-40B4-BE49-F238E27FC236}">
                    <a16:creationId xmlns:a16="http://schemas.microsoft.com/office/drawing/2014/main" xmlns="" id="{C4B11563-CB37-41E0-8C6A-31C2B7D6BC4D}"/>
                  </a:ext>
                </a:extLst>
              </p:cNvPr>
              <p:cNvSpPr txBox="1"/>
              <p:nvPr/>
            </p:nvSpPr>
            <p:spPr>
              <a:xfrm>
                <a:off x="6150428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Amanda</a:t>
                </a:r>
              </a:p>
            </p:txBody>
          </p:sp>
        </p:grpSp>
        <p:sp>
          <p:nvSpPr>
            <p:cNvPr id="17" name="CaixaDeTexto 164">
              <a:extLst>
                <a:ext uri="{FF2B5EF4-FFF2-40B4-BE49-F238E27FC236}">
                  <a16:creationId xmlns:a16="http://schemas.microsoft.com/office/drawing/2014/main" xmlns="" id="{36689A5C-3011-49F5-8490-0BDF3C745697}"/>
                </a:ext>
              </a:extLst>
            </p:cNvPr>
            <p:cNvSpPr txBox="1"/>
            <p:nvPr/>
          </p:nvSpPr>
          <p:spPr>
            <a:xfrm>
              <a:off x="0" y="0"/>
              <a:ext cx="8232320" cy="571500"/>
            </a:xfrm>
            <a:prstGeom prst="rect">
              <a:avLst/>
            </a:prstGeom>
            <a:noFill/>
            <a:ln w="9525" cmpd="sng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32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Integrantes Casa Resilia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0117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7" name="CaixaDeTexto 140">
            <a:extLst>
              <a:ext uri="{FF2B5EF4-FFF2-40B4-BE49-F238E27FC236}">
                <a16:creationId xmlns:a16="http://schemas.microsoft.com/office/drawing/2014/main" xmlns="" id="{00C5CC79-DF0B-486F-8530-CD691F252CBD}"/>
              </a:ext>
            </a:extLst>
          </p:cNvPr>
          <p:cNvSpPr txBox="1"/>
          <p:nvPr/>
        </p:nvSpPr>
        <p:spPr>
          <a:xfrm>
            <a:off x="1772361" y="212550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0D861299-1028-406D-A4CE-64D111E3B0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4" r="20884"/>
          <a:stretch/>
        </p:blipFill>
        <p:spPr>
          <a:xfrm>
            <a:off x="6096000" y="632110"/>
            <a:ext cx="5221106" cy="5593779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xmlns="" id="{12254BCF-A860-41E2-935D-41802AD6D6A0}"/>
              </a:ext>
            </a:extLst>
          </p:cNvPr>
          <p:cNvGraphicFramePr>
            <a:graphicFrameLocks noGrp="1"/>
          </p:cNvGraphicFramePr>
          <p:nvPr/>
        </p:nvGraphicFramePr>
        <p:xfrm>
          <a:off x="1381527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xmlns="" val="183243396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xmlns="" val="17202608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0747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72763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270573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49527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12089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313653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0779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498958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4592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71082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7763491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xmlns="" id="{25460366-0516-462F-A5BC-FACB6EB0ECA9}"/>
              </a:ext>
            </a:extLst>
          </p:cNvPr>
          <p:cNvGraphicFramePr>
            <a:graphicFrameLocks noGrp="1"/>
          </p:cNvGraphicFramePr>
          <p:nvPr/>
        </p:nvGraphicFramePr>
        <p:xfrm>
          <a:off x="3238901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xmlns="" val="2254487911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xmlns="" val="15611579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75321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6174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6088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39137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4281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1030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9752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946678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66806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28346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0,5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1344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21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7" name="CaixaDeTexto 140">
            <a:extLst>
              <a:ext uri="{FF2B5EF4-FFF2-40B4-BE49-F238E27FC236}">
                <a16:creationId xmlns:a16="http://schemas.microsoft.com/office/drawing/2014/main" xmlns="" id="{00C5CC79-DF0B-486F-8530-CD691F252CBD}"/>
              </a:ext>
            </a:extLst>
          </p:cNvPr>
          <p:cNvSpPr txBox="1"/>
          <p:nvPr/>
        </p:nvSpPr>
        <p:spPr>
          <a:xfrm>
            <a:off x="1772361" y="212550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0D861299-1028-406D-A4CE-64D111E3B0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4" r="20884"/>
          <a:stretch/>
        </p:blipFill>
        <p:spPr>
          <a:xfrm>
            <a:off x="6096000" y="632110"/>
            <a:ext cx="5221106" cy="5593779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xmlns="" id="{12254BCF-A860-41E2-935D-41802AD6D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427515"/>
              </p:ext>
            </p:extLst>
          </p:nvPr>
        </p:nvGraphicFramePr>
        <p:xfrm>
          <a:off x="1381527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xmlns="" val="183243396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xmlns="" val="17202608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0747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72763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270573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49527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12089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313653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0779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498958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4592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71082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7763491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xmlns="" id="{25460366-0516-462F-A5BC-FACB6EB0E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380014"/>
              </p:ext>
            </p:extLst>
          </p:nvPr>
        </p:nvGraphicFramePr>
        <p:xfrm>
          <a:off x="3238901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xmlns="" val="2254487911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xmlns="" val="15611579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75321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6174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6088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39137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4281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1030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9752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946678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66806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28346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0,5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1344478"/>
                  </a:ext>
                </a:extLst>
              </a:tr>
            </a:tbl>
          </a:graphicData>
        </a:graphic>
      </p:graphicFrame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A2E5C4C5-DEC4-4897-B8FE-9F77AE5225B1}"/>
              </a:ext>
            </a:extLst>
          </p:cNvPr>
          <p:cNvSpPr/>
          <p:nvPr/>
        </p:nvSpPr>
        <p:spPr>
          <a:xfrm>
            <a:off x="1162051" y="1653144"/>
            <a:ext cx="4059055" cy="3890406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251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1FA9912D-7E0D-4D83-B5CB-BAB09948E00B}"/>
              </a:ext>
            </a:extLst>
          </p:cNvPr>
          <p:cNvSpPr txBox="1"/>
          <p:nvPr/>
        </p:nvSpPr>
        <p:spPr>
          <a:xfrm>
            <a:off x="1702234" y="2016092"/>
            <a:ext cx="902273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Filtro para Gráfico "TEMPORADAS MELHOR AVALIADAS"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`SEASON`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`RATING`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GROUP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`SEASON`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ORDER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`RATING`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OUTFILE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</a:t>
            </a:r>
            <a:r>
              <a:rPr lang="pt-B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ProgramData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/MySQL/MySQL Server 8.0/Uploads/TEMPORADA_MEDIA.csv'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FIELDS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ENCLOSED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'"'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’\N'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52751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pic>
        <p:nvPicPr>
          <p:cNvPr id="4" name="Imagem 3" descr="Tela de celular com fundo preto&#10;&#10;Descrição gerada automaticamente com confiança média">
            <a:extLst>
              <a:ext uri="{FF2B5EF4-FFF2-40B4-BE49-F238E27FC236}">
                <a16:creationId xmlns:a16="http://schemas.microsoft.com/office/drawing/2014/main" xmlns="" id="{E1FF3CE4-CB2A-4476-A14F-1C6F5D3FDE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3869861"/>
            <a:ext cx="12192000" cy="3361954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xmlns="" id="{16BB5B31-5349-429B-9B10-3D28EE8D1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738945"/>
              </p:ext>
            </p:extLst>
          </p:nvPr>
        </p:nvGraphicFramePr>
        <p:xfrm>
          <a:off x="1874837" y="1067654"/>
          <a:ext cx="8442326" cy="342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5005">
                  <a:extLst>
                    <a:ext uri="{9D8B030D-6E8A-4147-A177-3AD203B41FA5}">
                      <a16:colId xmlns:a16="http://schemas.microsoft.com/office/drawing/2014/main" xmlns="" val="1470520686"/>
                    </a:ext>
                  </a:extLst>
                </a:gridCol>
                <a:gridCol w="1446207">
                  <a:extLst>
                    <a:ext uri="{9D8B030D-6E8A-4147-A177-3AD203B41FA5}">
                      <a16:colId xmlns:a16="http://schemas.microsoft.com/office/drawing/2014/main" xmlns="" val="4205503149"/>
                    </a:ext>
                  </a:extLst>
                </a:gridCol>
                <a:gridCol w="1438866">
                  <a:extLst>
                    <a:ext uri="{9D8B030D-6E8A-4147-A177-3AD203B41FA5}">
                      <a16:colId xmlns:a16="http://schemas.microsoft.com/office/drawing/2014/main" xmlns="" val="3897547733"/>
                    </a:ext>
                  </a:extLst>
                </a:gridCol>
                <a:gridCol w="1247996">
                  <a:extLst>
                    <a:ext uri="{9D8B030D-6E8A-4147-A177-3AD203B41FA5}">
                      <a16:colId xmlns:a16="http://schemas.microsoft.com/office/drawing/2014/main" xmlns="" val="3378243100"/>
                    </a:ext>
                  </a:extLst>
                </a:gridCol>
                <a:gridCol w="1013079">
                  <a:extLst>
                    <a:ext uri="{9D8B030D-6E8A-4147-A177-3AD203B41FA5}">
                      <a16:colId xmlns:a16="http://schemas.microsoft.com/office/drawing/2014/main" xmlns="" val="638010103"/>
                    </a:ext>
                  </a:extLst>
                </a:gridCol>
                <a:gridCol w="1101173">
                  <a:extLst>
                    <a:ext uri="{9D8B030D-6E8A-4147-A177-3AD203B41FA5}">
                      <a16:colId xmlns:a16="http://schemas.microsoft.com/office/drawing/2014/main" xmlns="" val="15128162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PERSONAGEM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ATOR/ATRIZ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EPISÓDIOS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ENTRADA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SAÍDA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ANOS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66029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Bronn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Jerome Flynn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91868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Jaime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Nikolaj Coster-Waldau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06919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Lord Varys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Conleth Hill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9023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Sansa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Sophie Turner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33527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Sandor 'The Hound' Clegane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Rory McCann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04999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Jorah Mormont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Iain Glen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6453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Robin Arryn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Lino Facioli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3928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Arya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Maisie Williams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46982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Samwell Tarly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John Bradley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26275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Gendry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Joe Dempsie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755573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Daenerys Targaryen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Emilia Clarke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38864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Cersei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Lena Headey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Jon Snow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Kit Harington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020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Theon Greyjoy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Alfie Allen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05093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Bran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Isaac Hempstead Wright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3876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Wun Wun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Ian Whyte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9767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Tyrion</a:t>
                      </a:r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Lannister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Peter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Dinklage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1391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9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xmlns="" id="{16BB5B31-5349-429B-9B10-3D28EE8D1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861667"/>
              </p:ext>
            </p:extLst>
          </p:nvPr>
        </p:nvGraphicFramePr>
        <p:xfrm>
          <a:off x="1874837" y="1067654"/>
          <a:ext cx="8442326" cy="342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5005">
                  <a:extLst>
                    <a:ext uri="{9D8B030D-6E8A-4147-A177-3AD203B41FA5}">
                      <a16:colId xmlns:a16="http://schemas.microsoft.com/office/drawing/2014/main" xmlns="" val="1470520686"/>
                    </a:ext>
                  </a:extLst>
                </a:gridCol>
                <a:gridCol w="1446207">
                  <a:extLst>
                    <a:ext uri="{9D8B030D-6E8A-4147-A177-3AD203B41FA5}">
                      <a16:colId xmlns:a16="http://schemas.microsoft.com/office/drawing/2014/main" xmlns="" val="4205503149"/>
                    </a:ext>
                  </a:extLst>
                </a:gridCol>
                <a:gridCol w="1438866">
                  <a:extLst>
                    <a:ext uri="{9D8B030D-6E8A-4147-A177-3AD203B41FA5}">
                      <a16:colId xmlns:a16="http://schemas.microsoft.com/office/drawing/2014/main" xmlns="" val="3897547733"/>
                    </a:ext>
                  </a:extLst>
                </a:gridCol>
                <a:gridCol w="1247996">
                  <a:extLst>
                    <a:ext uri="{9D8B030D-6E8A-4147-A177-3AD203B41FA5}">
                      <a16:colId xmlns:a16="http://schemas.microsoft.com/office/drawing/2014/main" xmlns="" val="3378243100"/>
                    </a:ext>
                  </a:extLst>
                </a:gridCol>
                <a:gridCol w="1013079">
                  <a:extLst>
                    <a:ext uri="{9D8B030D-6E8A-4147-A177-3AD203B41FA5}">
                      <a16:colId xmlns:a16="http://schemas.microsoft.com/office/drawing/2014/main" xmlns="" val="638010103"/>
                    </a:ext>
                  </a:extLst>
                </a:gridCol>
                <a:gridCol w="1101173">
                  <a:extLst>
                    <a:ext uri="{9D8B030D-6E8A-4147-A177-3AD203B41FA5}">
                      <a16:colId xmlns:a16="http://schemas.microsoft.com/office/drawing/2014/main" xmlns="" val="15128162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PERSONAGEM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ATOR/ATRIZ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EPISÓDIOS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ENTRADA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SAÍDA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ANOS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66029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Bronn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Jerome Flynn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91868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Jaime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Nikolaj Coster-Waldau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06919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Lord Varys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Conleth Hill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9023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Sansa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Sophie Turner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33527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Sandor 'The Hound' Clegane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Rory McCann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04999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Jorah Mormont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Iain Glen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6453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Robin Arryn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Lino Facioli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3928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Arya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Maisie Williams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46982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Samwell Tarly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John Bradley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26275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Gendry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Joe Dempsie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755573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Daenerys Targaryen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Emilia Clarke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38864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Cersei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Lena Headey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Jon Snow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Kit Harington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020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Theon Greyjoy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Alfie Allen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05093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Bran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Isaac Hempstead Wright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3876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Wun Wun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Ian Whyte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9767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Tyrion</a:t>
                      </a:r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Lannister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Peter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Dinklage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1391096"/>
                  </a:ext>
                </a:extLst>
              </a:tr>
            </a:tbl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4AC7D323-1312-4EFB-916A-AFA707FD61A4}"/>
              </a:ext>
            </a:extLst>
          </p:cNvPr>
          <p:cNvSpPr/>
          <p:nvPr/>
        </p:nvSpPr>
        <p:spPr>
          <a:xfrm>
            <a:off x="1162051" y="959292"/>
            <a:ext cx="9439274" cy="4584258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Tela de celular com fundo preto&#10;&#10;Descrição gerada automaticamente com confiança média">
            <a:extLst>
              <a:ext uri="{FF2B5EF4-FFF2-40B4-BE49-F238E27FC236}">
                <a16:creationId xmlns:a16="http://schemas.microsoft.com/office/drawing/2014/main" xmlns="" id="{E1FF3CE4-CB2A-4476-A14F-1C6F5D3FDE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3869861"/>
            <a:ext cx="12192000" cy="336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61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1FA9912D-7E0D-4D83-B5CB-BAB09948E00B}"/>
              </a:ext>
            </a:extLst>
          </p:cNvPr>
          <p:cNvSpPr txBox="1"/>
          <p:nvPr/>
        </p:nvSpPr>
        <p:spPr>
          <a:xfrm>
            <a:off x="1702234" y="2016092"/>
            <a:ext cx="90227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Personagens mais importantes de todas as temporadas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`PERSONAGENS`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`ACTOR_ESS`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`STAR1`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OUTFILE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</a:t>
            </a:r>
            <a:r>
              <a:rPr lang="pt-B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ProgramData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/MySQL/MySQL Server 8.0/Uploads/PERSONAGENS_MAIS_IMPORTANTES.csv'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FIELDS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ENCLOSED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'"'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'\n'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13007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xmlns="" id="{D0D807AA-13F5-4F83-8941-01AB9A4A6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560495"/>
              </p:ext>
            </p:extLst>
          </p:nvPr>
        </p:nvGraphicFramePr>
        <p:xfrm>
          <a:off x="4926858" y="1560924"/>
          <a:ext cx="2338284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8284">
                  <a:extLst>
                    <a:ext uri="{9D8B030D-6E8A-4147-A177-3AD203B41FA5}">
                      <a16:colId xmlns:a16="http://schemas.microsoft.com/office/drawing/2014/main" xmlns="" val="234664682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PERSONAGENS MAIS IMPORTANTES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85728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Daenerys</a:t>
                      </a:r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Targaryen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6078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Jon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Snow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126256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Jaime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Lannister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84232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Tyrion</a:t>
                      </a:r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Lannister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4485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Eddard</a:t>
                      </a:r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'Ned' Stark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0049518"/>
                  </a:ext>
                </a:extLst>
              </a:tr>
            </a:tbl>
          </a:graphicData>
        </a:graphic>
      </p:graphicFrame>
      <p:pic>
        <p:nvPicPr>
          <p:cNvPr id="6" name="Imagem 5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xmlns="" id="{3902DEC2-A915-45D0-82E0-65B316312D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43" y="3343192"/>
            <a:ext cx="8257389" cy="267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80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066801" y="2632191"/>
            <a:ext cx="69661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-- Filtro para o gráfico "TOP 3 EPISÓDIOS MAIS LONGOS" </a:t>
            </a:r>
            <a:r>
              <a:rPr lang="pt-BR" dirty="0" smtClean="0">
                <a:latin typeface="Consolas" panose="020B0609020204030204" pitchFamily="49" charset="0"/>
              </a:rPr>
              <a:t/>
            </a:r>
            <a:br>
              <a:rPr lang="pt-BR" dirty="0" smtClean="0">
                <a:latin typeface="Consolas" panose="020B0609020204030204" pitchFamily="49" charset="0"/>
              </a:rPr>
            </a:br>
            <a:r>
              <a:rPr lang="pt-BR" dirty="0" smtClean="0">
                <a:latin typeface="Consolas" panose="020B0609020204030204" pitchFamily="49" charset="0"/>
              </a:rPr>
              <a:t/>
            </a:r>
            <a:br>
              <a:rPr lang="pt-BR" dirty="0" smtClean="0">
                <a:latin typeface="Consolas" panose="020B0609020204030204" pitchFamily="49" charset="0"/>
              </a:rPr>
            </a:br>
            <a:r>
              <a:rPr lang="pt-BR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SELECT </a:t>
            </a:r>
            <a:r>
              <a:rPr lang="pt-BR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`TITLE`</a:t>
            </a:r>
            <a:r>
              <a:rPr lang="pt-BR" dirty="0" smtClean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r>
              <a:rPr lang="pt-BR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MAX(DURATION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MAIOR_DURACAO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smtClean="0">
                <a:latin typeface="Consolas" panose="020B0609020204030204" pitchFamily="49" charset="0"/>
              </a:rPr>
              <a:t/>
            </a:r>
            <a:br>
              <a:rPr lang="pt-BR" dirty="0" smtClean="0">
                <a:latin typeface="Consolas" panose="020B0609020204030204" pitchFamily="49" charset="0"/>
              </a:rPr>
            </a:br>
            <a:r>
              <a:rPr lang="pt-BR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 </a:t>
            </a:r>
            <a:r>
              <a:rPr lang="pt-BR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`EPISODES`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GROUP BY </a:t>
            </a:r>
            <a:r>
              <a:rPr lang="pt-BR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`TITLE` </a:t>
            </a:r>
            <a:r>
              <a:rPr lang="pt-BR" dirty="0" smtClean="0">
                <a:latin typeface="Consolas" panose="020B0609020204030204" pitchFamily="49" charset="0"/>
              </a:rPr>
              <a:t/>
            </a:r>
            <a:br>
              <a:rPr lang="pt-BR" dirty="0" smtClean="0">
                <a:latin typeface="Consolas" panose="020B0609020204030204" pitchFamily="49" charset="0"/>
              </a:rPr>
            </a:br>
            <a:r>
              <a:rPr lang="pt-BR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ORDER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BY </a:t>
            </a:r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MAIOR_DURACAO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DESC LIMIT </a:t>
            </a:r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pt-BR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117477"/>
              </p:ext>
            </p:extLst>
          </p:nvPr>
        </p:nvGraphicFramePr>
        <p:xfrm>
          <a:off x="4549878" y="4916129"/>
          <a:ext cx="3206349" cy="7552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16726"/>
                <a:gridCol w="889623"/>
              </a:tblGrid>
              <a:tr h="25830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The </a:t>
                      </a:r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Long</a:t>
                      </a:r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Night 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82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4846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The Dragon and the Wolf 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4846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The Iron </a:t>
                      </a:r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Throne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003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686813"/>
              </p:ext>
            </p:extLst>
          </p:nvPr>
        </p:nvGraphicFramePr>
        <p:xfrm>
          <a:off x="2637233" y="1338027"/>
          <a:ext cx="7984333" cy="485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93265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0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9412648"/>
              </p:ext>
            </p:extLst>
          </p:nvPr>
        </p:nvGraphicFramePr>
        <p:xfrm>
          <a:off x="2637233" y="1308530"/>
          <a:ext cx="7984333" cy="485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341893"/>
              </p:ext>
            </p:extLst>
          </p:nvPr>
        </p:nvGraphicFramePr>
        <p:xfrm>
          <a:off x="4880031" y="4460771"/>
          <a:ext cx="1648588" cy="9742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6414"/>
                <a:gridCol w="682174"/>
              </a:tblGrid>
              <a:tr h="2435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DIRECTOR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435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David </a:t>
                      </a:r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Nutter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435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Alan Taylor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435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Mark </a:t>
                      </a:r>
                      <a:r>
                        <a:rPr lang="pt-BR" sz="11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Mylod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505872" y="2396217"/>
            <a:ext cx="92335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-- Filtro para o gráfico "TOP 3 DIRETORES COM MAIS EPISÓDIOS </a:t>
            </a:r>
            <a:r>
              <a:rPr lang="pt-BR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DIRIGIDOS”</a:t>
            </a:r>
            <a:br>
              <a:rPr lang="pt-BR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pt-BR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/>
            </a:r>
            <a:br>
              <a:rPr lang="pt-BR" dirty="0" smtClean="0">
                <a:solidFill>
                  <a:schemeClr val="accent6"/>
                </a:solidFill>
                <a:latin typeface="Consolas" panose="020B0609020204030204" pitchFamily="49" charset="0"/>
              </a:rPr>
            </a:br>
            <a:r>
              <a:rPr lang="pt-BR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pt-BR" dirty="0" smtClean="0"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`DIRECTOR`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COUNT(*) AS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TOTAL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smtClean="0">
                <a:latin typeface="Consolas" panose="020B0609020204030204" pitchFamily="49" charset="0"/>
              </a:rPr>
              <a:t/>
            </a:r>
            <a:br>
              <a:rPr lang="pt-BR" dirty="0" smtClean="0">
                <a:latin typeface="Consolas" panose="020B0609020204030204" pitchFamily="49" charset="0"/>
              </a:rPr>
            </a:br>
            <a:r>
              <a:rPr lang="pt-BR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pt-BR" dirty="0" smtClean="0"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`EPISODES`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GROUP BY </a:t>
            </a:r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`DIRECTOR` </a:t>
            </a:r>
            <a:r>
              <a:rPr lang="pt-BR" dirty="0" smtClean="0">
                <a:latin typeface="Consolas" panose="020B0609020204030204" pitchFamily="49" charset="0"/>
              </a:rPr>
              <a:t/>
            </a:r>
            <a:br>
              <a:rPr lang="pt-BR" dirty="0" smtClean="0">
                <a:latin typeface="Consolas" panose="020B0609020204030204" pitchFamily="49" charset="0"/>
              </a:rPr>
            </a:br>
            <a:r>
              <a:rPr lang="pt-BR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ORDER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BY 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TOTAL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DESC LIMIT </a:t>
            </a:r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0170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pic>
        <p:nvPicPr>
          <p:cNvPr id="116" name="Imagem 11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xmlns="" id="{572148A1-5F25-4075-94B2-852EB9D61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450" y="-11628"/>
            <a:ext cx="6759688" cy="7168240"/>
          </a:xfrm>
          <a:prstGeom prst="rect">
            <a:avLst/>
          </a:prstGeom>
        </p:spPr>
      </p:pic>
      <p:sp>
        <p:nvSpPr>
          <p:cNvPr id="117" name="CaixaDeTexto 140">
            <a:extLst>
              <a:ext uri="{FF2B5EF4-FFF2-40B4-BE49-F238E27FC236}">
                <a16:creationId xmlns:a16="http://schemas.microsoft.com/office/drawing/2014/main" xmlns="" id="{29969305-E26D-43C8-8D06-F839B3B191E4}"/>
              </a:ext>
            </a:extLst>
          </p:cNvPr>
          <p:cNvSpPr txBox="1"/>
          <p:nvPr/>
        </p:nvSpPr>
        <p:spPr>
          <a:xfrm>
            <a:off x="1733551" y="1138054"/>
            <a:ext cx="12192000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 DAS TABELAS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xmlns="" id="{311A3A54-190D-4D87-AECA-EE32025ED267}"/>
              </a:ext>
            </a:extLst>
          </p:cNvPr>
          <p:cNvSpPr txBox="1"/>
          <p:nvPr/>
        </p:nvSpPr>
        <p:spPr>
          <a:xfrm>
            <a:off x="2697875" y="1106097"/>
            <a:ext cx="61531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`HOUSES`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`HOUSENAME`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`REGION`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`ACTOR_ESS`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`EPISODES_APPEARED`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`FIRST_APPEARANCE`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`LAST_APPEARANCE`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`SEASON`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`TITLE`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`RELEASE_DATE`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`RATING`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`VOTES`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`SUMMARY`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`WRITTER1`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`WRITTER2`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`STAR1`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`STAR2`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`STAR3`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`USERS_REVIEWS`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`CRITICS_REVIEWS`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`US_VIEWERS`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`DURATION`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`DIRECTOR`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pt-B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pt-B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8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4752805"/>
              </p:ext>
            </p:extLst>
          </p:nvPr>
        </p:nvGraphicFramePr>
        <p:xfrm>
          <a:off x="2808952" y="1249963"/>
          <a:ext cx="6515101" cy="5183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9" name="Imagem 8" descr="alan-taylor.jpg"/>
          <p:cNvPicPr>
            <a:picLocks noChangeAspect="1"/>
          </p:cNvPicPr>
          <p:nvPr/>
        </p:nvPicPr>
        <p:blipFill rotWithShape="1">
          <a:blip r:embed="rId6" cstate="print"/>
          <a:srcRect l="582" t="7538" r="10435" b="17809"/>
          <a:stretch/>
        </p:blipFill>
        <p:spPr>
          <a:xfrm>
            <a:off x="5643759" y="2193250"/>
            <a:ext cx="904482" cy="898570"/>
          </a:xfrm>
          <a:prstGeom prst="rect">
            <a:avLst/>
          </a:prstGeom>
          <a:ln>
            <a:gradFill>
              <a:gsLst>
                <a:gs pos="0">
                  <a:srgbClr val="5C0000"/>
                </a:gs>
                <a:gs pos="50000">
                  <a:srgbClr val="8E0000"/>
                </a:gs>
                <a:gs pos="100000">
                  <a:srgbClr val="6C0000"/>
                </a:gs>
              </a:gsLst>
              <a:lin ang="5400000" scaled="0"/>
            </a:gradFill>
          </a:ln>
        </p:spPr>
      </p:pic>
      <p:pic>
        <p:nvPicPr>
          <p:cNvPr id="10" name="Imagem 9" descr="Mark Mylod - IMDb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" b="22704"/>
          <a:stretch/>
        </p:blipFill>
        <p:spPr bwMode="auto">
          <a:xfrm>
            <a:off x="7647298" y="2543736"/>
            <a:ext cx="908965" cy="885264"/>
          </a:xfrm>
          <a:prstGeom prst="rect">
            <a:avLst/>
          </a:prstGeom>
          <a:noFill/>
          <a:ln>
            <a:gradFill>
              <a:gsLst>
                <a:gs pos="0">
                  <a:srgbClr val="6C0000"/>
                </a:gs>
                <a:gs pos="50000">
                  <a:srgbClr val="8E0000"/>
                </a:gs>
                <a:gs pos="100000">
                  <a:srgbClr val="5C0000"/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135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11" name="CaixaDeTexto 235">
            <a:extLst>
              <a:ext uri="{FF2B5EF4-FFF2-40B4-BE49-F238E27FC236}">
                <a16:creationId xmlns:a16="http://schemas.microsoft.com/office/drawing/2014/main" xmlns="" id="{E72C8F82-5297-4322-9CDC-B101AD285BB0}"/>
              </a:ext>
            </a:extLst>
          </p:cNvPr>
          <p:cNvSpPr txBox="1"/>
          <p:nvPr/>
        </p:nvSpPr>
        <p:spPr>
          <a:xfrm>
            <a:off x="4358944" y="1092220"/>
            <a:ext cx="3190139" cy="303318"/>
          </a:xfrm>
          <a:prstGeom prst="rect">
            <a:avLst/>
          </a:prstGeom>
          <a:noFill/>
          <a:ln w="15875" cmpd="sng"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pt-BR" sz="1600" b="1" i="0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PERSONAGEM MAIS AMADO</a:t>
            </a:r>
            <a:endParaRPr lang="pt-BR" sz="16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1" y="1641752"/>
            <a:ext cx="3983226" cy="375492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CaixaDeTexto 235">
            <a:extLst>
              <a:ext uri="{FF2B5EF4-FFF2-40B4-BE49-F238E27FC236}">
                <a16:creationId xmlns:a16="http://schemas.microsoft.com/office/drawing/2014/main" xmlns="" id="{E72C8F82-5297-4322-9CDC-B101AD285BB0}"/>
              </a:ext>
            </a:extLst>
          </p:cNvPr>
          <p:cNvSpPr txBox="1"/>
          <p:nvPr/>
        </p:nvSpPr>
        <p:spPr>
          <a:xfrm>
            <a:off x="4530716" y="5396672"/>
            <a:ext cx="2846594" cy="318066"/>
          </a:xfrm>
          <a:prstGeom prst="rect">
            <a:avLst/>
          </a:prstGeom>
          <a:noFill/>
          <a:ln w="15875" cmpd="sng"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pt-BR" sz="1400" b="1" i="0" baseline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TYRION</a:t>
            </a:r>
            <a:r>
              <a:rPr lang="pt-BR" sz="1400" b="1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LANNISTER</a:t>
            </a:r>
            <a:endParaRPr lang="pt-BR" sz="14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94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xmlns="" id="{432F3508-E643-4010-A690-16BB009FBFE9}"/>
              </a:ext>
            </a:extLst>
          </p:cNvPr>
          <p:cNvSpPr txBox="1"/>
          <p:nvPr/>
        </p:nvSpPr>
        <p:spPr>
          <a:xfrm>
            <a:off x="1165580" y="1092220"/>
            <a:ext cx="496728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Criação do Banco de dados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Tabelas 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Iportadas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do SQL gerado no Site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HOUSES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HOUSENAME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REGION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CHARACTERS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ACTOR_ESS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EPISODES_APPEARED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FIRST_APPEARANCE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LAST_APPEARANCE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pt-BR" sz="1600" dirty="0"/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xmlns="" id="{D5525AE1-6084-446A-8E28-4C2CCD7DDB1B}"/>
              </a:ext>
            </a:extLst>
          </p:cNvPr>
          <p:cNvSpPr txBox="1"/>
          <p:nvPr/>
        </p:nvSpPr>
        <p:spPr>
          <a:xfrm>
            <a:off x="6705601" y="242947"/>
            <a:ext cx="496728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EPISODES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SEASON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EPISODE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TITLE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RATING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VOTES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SUMMARY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WRITTER1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WRITTER2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STAR1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STAR2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STAR3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USERS_REVIEWS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CRITICS_REVIEWS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US_VIEWERS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DURATION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DIRECTOR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Povoar Tabelas com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CSVs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de Game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of</a:t>
            </a:r>
            <a:endParaRPr lang="pt-BR" sz="16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Thrones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em https://drive.google.com/drive/folders/1F9Rwbzzz4LJCxZU-mTR4JqDT_2vJ7-sC?usp=sharing</a:t>
            </a:r>
          </a:p>
          <a:p>
            <a:endParaRPr lang="pt-BR" sz="1600" dirty="0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xmlns="" id="{408B49A8-CE79-4475-8714-D29F12A124FF}"/>
              </a:ext>
            </a:extLst>
          </p:cNvPr>
          <p:cNvSpPr/>
          <p:nvPr/>
        </p:nvSpPr>
        <p:spPr>
          <a:xfrm>
            <a:off x="6360327" y="250866"/>
            <a:ext cx="5736423" cy="6486166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245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xmlns="" id="{432F3508-E643-4010-A690-16BB009FBFE9}"/>
              </a:ext>
            </a:extLst>
          </p:cNvPr>
          <p:cNvSpPr txBox="1"/>
          <p:nvPr/>
        </p:nvSpPr>
        <p:spPr>
          <a:xfrm>
            <a:off x="1165580" y="1092220"/>
            <a:ext cx="496728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Criação do Banco de dados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Criação das Tabelas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HOUSES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HOUSENAME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REGION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CHARACTERS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ACTOR_ESS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EPISODES_APPEARED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FIRST_APPEARANCE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LAST_APPEARANCE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pt-BR" sz="1600" dirty="0"/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xmlns="" id="{D5525AE1-6084-446A-8E28-4C2CCD7DDB1B}"/>
              </a:ext>
            </a:extLst>
          </p:cNvPr>
          <p:cNvSpPr txBox="1"/>
          <p:nvPr/>
        </p:nvSpPr>
        <p:spPr>
          <a:xfrm>
            <a:off x="6705601" y="242947"/>
            <a:ext cx="496728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EPISODES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SEASON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EPISODE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TITLE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RATING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VOTES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SUMMARY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WRITTER1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WRITTER2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STAR1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STAR2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STAR3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USERS_REVIEWS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CRITICS_REVIEWS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US_VIEWERS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DURATION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DIRECTOR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Povoar Tabelas com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CSVs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de Game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of</a:t>
            </a:r>
            <a:endParaRPr lang="pt-BR" sz="16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Thrones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em https://drive.google.com/drive/folders/1F9Rwbzzz4LJCxZU-mTR4JqDT_2vJ7-sC?usp=sharing</a:t>
            </a:r>
          </a:p>
          <a:p>
            <a:endParaRPr lang="pt-BR" sz="16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8B47FA6D-10AE-4440-B36D-50080B7F8C8A}"/>
              </a:ext>
            </a:extLst>
          </p:cNvPr>
          <p:cNvSpPr/>
          <p:nvPr/>
        </p:nvSpPr>
        <p:spPr>
          <a:xfrm>
            <a:off x="1165580" y="1092220"/>
            <a:ext cx="5292370" cy="5644812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52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pic>
        <p:nvPicPr>
          <p:cNvPr id="4" name="Imagem 3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xmlns="" id="{C9E221BB-0338-4F03-83C0-D62D6812DD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4048"/>
          <a:stretch/>
        </p:blipFill>
        <p:spPr>
          <a:xfrm>
            <a:off x="2190001" y="4155710"/>
            <a:ext cx="7888198" cy="235477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xmlns="" id="{432F3508-E643-4010-A690-16BB009FBFE9}"/>
              </a:ext>
            </a:extLst>
          </p:cNvPr>
          <p:cNvSpPr txBox="1"/>
          <p:nvPr/>
        </p:nvSpPr>
        <p:spPr>
          <a:xfrm>
            <a:off x="2735561" y="1019059"/>
            <a:ext cx="695086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Teste das tabelas povoadas corretamente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CHARACTERS;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EPISODES;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HOUSES;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Criando PK em `CHARACTERS` E FK EM `EPISODES`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CHARACTERS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PRIMARY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(ACTOR_ESS);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CONSTRAINT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fk_ACTOR_ESS_ID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FOREIGN KEY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`STAR1`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`ACTOR_ESS`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1891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xmlns="" id="{432F3508-E643-4010-A690-16BB009FBFE9}"/>
              </a:ext>
            </a:extLst>
          </p:cNvPr>
          <p:cNvSpPr txBox="1"/>
          <p:nvPr/>
        </p:nvSpPr>
        <p:spPr>
          <a:xfrm>
            <a:off x="2214562" y="2269024"/>
            <a:ext cx="8410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Filtro para gráfico "TOP 10 QUANTIDADE DE CASAS POR REGIÃO"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`REGION`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(*)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TOTAL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`HOUSES`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GROUP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`REGION`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ORDER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OUTFILE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</a:t>
            </a:r>
            <a:r>
              <a:rPr lang="pt-B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ProgramData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/MySQL/MySQL Server 8.0/Uploads/REGIONS.csv'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FIELDS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ENCLOSED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'"'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'\n'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5638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5" name="Imagem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235E8E28-ADB0-4D56-A311-0F3F7BFD1A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6"/>
          <a:stretch/>
        </p:blipFill>
        <p:spPr>
          <a:xfrm>
            <a:off x="4671997" y="612137"/>
            <a:ext cx="7662878" cy="6074413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xmlns="" id="{C643E0B2-C1E6-44A1-8574-91B4E78F2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734940"/>
              </p:ext>
            </p:extLst>
          </p:nvPr>
        </p:nvGraphicFramePr>
        <p:xfrm>
          <a:off x="1190626" y="2246686"/>
          <a:ext cx="2740025" cy="3183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8604">
                  <a:extLst>
                    <a:ext uri="{9D8B030D-6E8A-4147-A177-3AD203B41FA5}">
                      <a16:colId xmlns:a16="http://schemas.microsoft.com/office/drawing/2014/main" xmlns="" val="2823368524"/>
                    </a:ext>
                  </a:extLst>
                </a:gridCol>
                <a:gridCol w="1331421">
                  <a:extLst>
                    <a:ext uri="{9D8B030D-6E8A-4147-A177-3AD203B41FA5}">
                      <a16:colId xmlns:a16="http://schemas.microsoft.com/office/drawing/2014/main" xmlns="" val="749353060"/>
                    </a:ext>
                  </a:extLst>
                </a:gridCol>
              </a:tblGrid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REGIÃO</a:t>
                      </a:r>
                      <a:endParaRPr lang="pt-BR" sz="17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CASAS</a:t>
                      </a:r>
                      <a:endParaRPr lang="pt-BR" sz="1700" b="1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0204297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Reach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792865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Westerlands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1056308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Riverlands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354531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North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465770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Crownlands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1326601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Iron Islands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286824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Vale of Arryn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4345691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Stormlands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820655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Dorne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0484294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Unknown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19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8146012"/>
                  </a:ext>
                </a:extLst>
              </a:tr>
            </a:tbl>
          </a:graphicData>
        </a:graphic>
      </p:graphicFrame>
      <p:sp>
        <p:nvSpPr>
          <p:cNvPr id="11" name="CaixaDeTexto 140">
            <a:extLst>
              <a:ext uri="{FF2B5EF4-FFF2-40B4-BE49-F238E27FC236}">
                <a16:creationId xmlns:a16="http://schemas.microsoft.com/office/drawing/2014/main" xmlns="" id="{54C9B171-F7A2-44C6-B4E7-EA09FF7962C8}"/>
              </a:ext>
            </a:extLst>
          </p:cNvPr>
          <p:cNvSpPr txBox="1"/>
          <p:nvPr/>
        </p:nvSpPr>
        <p:spPr>
          <a:xfrm>
            <a:off x="1245604" y="165314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08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5" name="Imagem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235E8E28-ADB0-4D56-A311-0F3F7BFD1A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6"/>
          <a:stretch/>
        </p:blipFill>
        <p:spPr>
          <a:xfrm>
            <a:off x="4671997" y="612137"/>
            <a:ext cx="7662878" cy="6074413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xmlns="" id="{C643E0B2-C1E6-44A1-8574-91B4E78F2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063968"/>
              </p:ext>
            </p:extLst>
          </p:nvPr>
        </p:nvGraphicFramePr>
        <p:xfrm>
          <a:off x="1190626" y="2246686"/>
          <a:ext cx="2740025" cy="3183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8604">
                  <a:extLst>
                    <a:ext uri="{9D8B030D-6E8A-4147-A177-3AD203B41FA5}">
                      <a16:colId xmlns:a16="http://schemas.microsoft.com/office/drawing/2014/main" xmlns="" val="2823368524"/>
                    </a:ext>
                  </a:extLst>
                </a:gridCol>
                <a:gridCol w="1331421">
                  <a:extLst>
                    <a:ext uri="{9D8B030D-6E8A-4147-A177-3AD203B41FA5}">
                      <a16:colId xmlns:a16="http://schemas.microsoft.com/office/drawing/2014/main" xmlns="" val="749353060"/>
                    </a:ext>
                  </a:extLst>
                </a:gridCol>
              </a:tblGrid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REGIÃO</a:t>
                      </a:r>
                      <a:endParaRPr lang="pt-BR" sz="17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CASAS</a:t>
                      </a:r>
                      <a:endParaRPr lang="pt-BR" sz="1700" b="1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0204297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Reach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792865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Westerlands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1056308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Riverlands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354531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North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465770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Crownlands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1326601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Iron Islands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286824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Vale of Arryn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4345691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Stormlands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820655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Dorne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0484294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Unknown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19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8146012"/>
                  </a:ext>
                </a:extLst>
              </a:tr>
            </a:tbl>
          </a:graphicData>
        </a:graphic>
      </p:graphicFrame>
      <p:sp>
        <p:nvSpPr>
          <p:cNvPr id="11" name="CaixaDeTexto 140">
            <a:extLst>
              <a:ext uri="{FF2B5EF4-FFF2-40B4-BE49-F238E27FC236}">
                <a16:creationId xmlns:a16="http://schemas.microsoft.com/office/drawing/2014/main" xmlns="" id="{54C9B171-F7A2-44C6-B4E7-EA09FF7962C8}"/>
              </a:ext>
            </a:extLst>
          </p:cNvPr>
          <p:cNvSpPr txBox="1"/>
          <p:nvPr/>
        </p:nvSpPr>
        <p:spPr>
          <a:xfrm>
            <a:off x="1245604" y="165314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3AB3C980-7F23-437F-AC08-4C68D6F7697E}"/>
              </a:ext>
            </a:extLst>
          </p:cNvPr>
          <p:cNvSpPr/>
          <p:nvPr/>
        </p:nvSpPr>
        <p:spPr>
          <a:xfrm>
            <a:off x="1162051" y="1653144"/>
            <a:ext cx="2876549" cy="3890406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15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C269241E-76A5-43DE-87FC-708443EC3FDC}"/>
              </a:ext>
            </a:extLst>
          </p:cNvPr>
          <p:cNvSpPr txBox="1"/>
          <p:nvPr/>
        </p:nvSpPr>
        <p:spPr>
          <a:xfrm>
            <a:off x="849721" y="1662271"/>
            <a:ext cx="105155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Filtro para gráfico " PERSONAGENS VIVOS POR MAIS TEMPO E EM QUANTOS EPISÓDIOS APARECERAM"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`LAST_APPEARANCE`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`FIRST_APPEARANCE`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`CHARACTERS`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ORDER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Sabendo que o máximo de anos é 8 temos o filtro abaixo</a:t>
            </a:r>
          </a:p>
          <a:p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`EPISODES_APPEARED`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`LAST_APPEARANCE`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`FIRST_APPEARANCE`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`CHARACTERS`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`LAST_APPEARANCE`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`FIRST_APPEARANCE`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= 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ORDER BY 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`EPISODES_APPEARED`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OUTFILE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</a:t>
            </a:r>
            <a:r>
              <a:rPr lang="pt-B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ProgramData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/MySQL/MySQL Server 8.0/Uploads/TOP_APEA.csv'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FIELDS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ENCLOSED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'"'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’\N'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70920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552</Words>
  <Application>Microsoft Office PowerPoint</Application>
  <PresentationFormat>Personalizar</PresentationFormat>
  <Paragraphs>535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2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Honer Gelmini Liberal</dc:creator>
  <cp:lastModifiedBy>Lenovo</cp:lastModifiedBy>
  <cp:revision>28</cp:revision>
  <dcterms:created xsi:type="dcterms:W3CDTF">2021-11-22T16:36:41Z</dcterms:created>
  <dcterms:modified xsi:type="dcterms:W3CDTF">2021-11-25T14:46:20Z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f47791-4013-4c1a-b612-0fdac7e11a99_Enabled">
    <vt:lpwstr>true</vt:lpwstr>
  </property>
  <property fmtid="{D5CDD505-2E9C-101B-9397-08002B2CF9AE}" pid="3" name="MSIP_Label_9df47791-4013-4c1a-b612-0fdac7e11a99_SetDate">
    <vt:lpwstr>2021-11-24T23:13:58Z</vt:lpwstr>
  </property>
  <property fmtid="{D5CDD505-2E9C-101B-9397-08002B2CF9AE}" pid="4" name="MSIP_Label_9df47791-4013-4c1a-b612-0fdac7e11a99_Method">
    <vt:lpwstr>Privileged</vt:lpwstr>
  </property>
  <property fmtid="{D5CDD505-2E9C-101B-9397-08002B2CF9AE}" pid="5" name="MSIP_Label_9df47791-4013-4c1a-b612-0fdac7e11a99_Name">
    <vt:lpwstr>Teste_Externo</vt:lpwstr>
  </property>
  <property fmtid="{D5CDD505-2E9C-101B-9397-08002B2CF9AE}" pid="6" name="MSIP_Label_9df47791-4013-4c1a-b612-0fdac7e11a99_SiteId">
    <vt:lpwstr>3f54b4f9-5f65-4ed2-905f-fb14a26799c6</vt:lpwstr>
  </property>
  <property fmtid="{D5CDD505-2E9C-101B-9397-08002B2CF9AE}" pid="7" name="MSIP_Label_9df47791-4013-4c1a-b612-0fdac7e11a99_ActionId">
    <vt:lpwstr>7855ccf8-55e7-40bd-ab94-527d79535489</vt:lpwstr>
  </property>
  <property fmtid="{D5CDD505-2E9C-101B-9397-08002B2CF9AE}" pid="8" name="MSIP_Label_9df47791-4013-4c1a-b612-0fdac7e11a99_ContentBits">
    <vt:lpwstr>2</vt:lpwstr>
  </property>
</Properties>
</file>